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4"/>
  </p:sldMasterIdLst>
  <p:notesMasterIdLst>
    <p:notesMasterId r:id="rId16"/>
  </p:notesMasterIdLst>
  <p:sldIdLst>
    <p:sldId id="367" r:id="rId5"/>
    <p:sldId id="368" r:id="rId6"/>
    <p:sldId id="369" r:id="rId7"/>
    <p:sldId id="370"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60" userDrawn="1">
          <p15:clr>
            <a:srgbClr val="A4A3A4"/>
          </p15:clr>
        </p15:guide>
        <p15:guide id="2" pos="144" userDrawn="1">
          <p15:clr>
            <a:srgbClr val="A4A3A4"/>
          </p15:clr>
        </p15:guide>
        <p15:guide id="3" orient="horz" pos="88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showGuides="1">
      <p:cViewPr varScale="1">
        <p:scale>
          <a:sx n="114" d="100"/>
          <a:sy n="114" d="100"/>
        </p:scale>
        <p:origin x="714" y="168"/>
      </p:cViewPr>
      <p:guideLst>
        <p:guide orient="horz" pos="560"/>
        <p:guide pos="144"/>
        <p:guide orient="horz" pos="88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extLst>
      <p:ext uri="{BB962C8B-B14F-4D97-AF65-F5344CB8AC3E}">
        <p14:creationId xmlns:p14="http://schemas.microsoft.com/office/powerpoint/2010/main" val="365030767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t>1</a:t>
            </a:fld>
            <a:endParaRPr lang="en-US" sz="1400" b="0" strike="noStrike" spc="-1">
              <a:latin typeface="Times New Roman" panose="02020603050405020304"/>
            </a:endParaRPr>
          </a:p>
        </p:txBody>
      </p:sp>
    </p:spTree>
    <p:extLst>
      <p:ext uri="{BB962C8B-B14F-4D97-AF65-F5344CB8AC3E}">
        <p14:creationId xmlns:p14="http://schemas.microsoft.com/office/powerpoint/2010/main" val="7057101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t>2</a:t>
            </a:fld>
            <a:endParaRPr lang="en-US" sz="1400" b="0" strike="noStrike" spc="-1">
              <a:latin typeface="Times New Roman" panose="02020603050405020304"/>
            </a:endParaRPr>
          </a:p>
        </p:txBody>
      </p:sp>
    </p:spTree>
    <p:extLst>
      <p:ext uri="{BB962C8B-B14F-4D97-AF65-F5344CB8AC3E}">
        <p14:creationId xmlns:p14="http://schemas.microsoft.com/office/powerpoint/2010/main" val="2806281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t>11</a:t>
            </a:fld>
            <a:endParaRPr lang="en-US" sz="1200" b="0" strike="noStrike" spc="-1">
              <a:latin typeface="Times New Roman" panose="02020603050405020304"/>
            </a:endParaRPr>
          </a:p>
        </p:txBody>
      </p:sp>
    </p:spTree>
    <p:extLst>
      <p:ext uri="{BB962C8B-B14F-4D97-AF65-F5344CB8AC3E}">
        <p14:creationId xmlns:p14="http://schemas.microsoft.com/office/powerpoint/2010/main" val="1534586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12-11-2024</a:t>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3"/>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11" Type="http://schemas.openxmlformats.org/officeDocument/2006/relationships/image" Target="../media/image7.png"/><Relationship Id="rId5" Type="http://schemas.openxmlformats.org/officeDocument/2006/relationships/image" Target="../media/image2.jpeg"/><Relationship Id="rId10" Type="http://schemas.openxmlformats.org/officeDocument/2006/relationships/hyperlink" Target="mailto:&amp;anantharaja3394@gmail.com" TargetMode="External"/><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5"/>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6"/>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7"/>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8"/>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9"/>
            <a:stretch>
              <a:fillRect/>
            </a:stretch>
          </p:blipFill>
          <p:spPr>
            <a:xfrm>
              <a:off x="1567263" y="1495382"/>
              <a:ext cx="1816256" cy="454064"/>
            </a:xfrm>
            <a:prstGeom prst="rect">
              <a:avLst/>
            </a:prstGeom>
          </p:spPr>
        </p:pic>
      </p:grpSp>
      <p:sp>
        <p:nvSpPr>
          <p:cNvPr id="7" name="TextBox 6"/>
          <p:cNvSpPr txBox="1"/>
          <p:nvPr/>
        </p:nvSpPr>
        <p:spPr>
          <a:xfrm>
            <a:off x="1311965" y="2312364"/>
            <a:ext cx="6520068" cy="2091690"/>
          </a:xfrm>
          <a:prstGeom prst="rect">
            <a:avLst/>
          </a:prstGeom>
          <a:noFill/>
        </p:spPr>
        <p:txBody>
          <a:bodyPr wrap="square">
            <a:spAutoFit/>
          </a:bodyPr>
          <a:lstStyle/>
          <a:p>
            <a:pPr algn="ctr"/>
            <a:r>
              <a:rPr lang="en-US" sz="2800" dirty="0"/>
              <a:t>E-commerce Sales Analysis</a:t>
            </a:r>
          </a:p>
          <a:p>
            <a:r>
              <a:rPr lang="en-US" sz="1400" dirty="0" smtClean="0"/>
              <a:t>                          Team </a:t>
            </a:r>
            <a:r>
              <a:rPr lang="en-US" sz="1400" dirty="0"/>
              <a:t>:  </a:t>
            </a:r>
            <a:r>
              <a:rPr lang="en-US" dirty="0"/>
              <a:t>Name &amp; Email id </a:t>
            </a:r>
            <a:r>
              <a:rPr lang="en-US" dirty="0" smtClean="0"/>
              <a:t>:</a:t>
            </a:r>
            <a:r>
              <a:rPr lang="en-US" b="1" dirty="0" smtClean="0"/>
              <a:t>SHRIDHARSHAN R</a:t>
            </a:r>
            <a:endParaRPr lang="en-US" dirty="0"/>
          </a:p>
          <a:p>
            <a:r>
              <a:rPr lang="en-US" dirty="0" smtClean="0"/>
              <a:t>                                          </a:t>
            </a:r>
            <a:r>
              <a:rPr lang="en-US" dirty="0" smtClean="0">
                <a:solidFill>
                  <a:schemeClr val="accent5">
                    <a:lumMod val="60000"/>
                    <a:lumOff val="40000"/>
                  </a:schemeClr>
                </a:solidFill>
                <a:hlinkClick r:id="rId10"/>
              </a:rPr>
              <a:t>&amp;</a:t>
            </a:r>
            <a:r>
              <a:rPr lang="en-US" dirty="0" smtClean="0">
                <a:solidFill>
                  <a:schemeClr val="accent5">
                    <a:lumMod val="60000"/>
                    <a:lumOff val="40000"/>
                  </a:schemeClr>
                </a:solidFill>
              </a:rPr>
              <a:t> </a:t>
            </a:r>
            <a:r>
              <a:rPr lang="en-US" b="1" dirty="0" smtClean="0">
                <a:solidFill>
                  <a:schemeClr val="accent5">
                    <a:lumMod val="60000"/>
                    <a:lumOff val="40000"/>
                  </a:schemeClr>
                </a:solidFill>
              </a:rPr>
              <a:t>shri20610@gmail.com</a:t>
            </a:r>
            <a:endParaRPr lang="en-US" dirty="0">
              <a:solidFill>
                <a:schemeClr val="accent5">
                  <a:lumMod val="60000"/>
                  <a:lumOff val="40000"/>
                </a:schemeClr>
              </a:solidFill>
            </a:endParaRPr>
          </a:p>
          <a:p>
            <a:pPr algn="ctr"/>
            <a:r>
              <a:rPr lang="en-US" sz="1400" dirty="0" smtClean="0"/>
              <a:t>Guide</a:t>
            </a:r>
            <a:r>
              <a:rPr lang="en-US" dirty="0"/>
              <a: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Master Trainer )</a:t>
            </a:r>
            <a:endParaRPr lang="en-US" dirty="0"/>
          </a:p>
          <a:p>
            <a:pPr algn="ctr"/>
            <a:endParaRPr lang="en-US" dirty="0"/>
          </a:p>
          <a:p>
            <a:pPr algn="ctr"/>
            <a:endParaRPr lang="en-US" sz="1400" dirty="0"/>
          </a:p>
          <a:p>
            <a:pPr algn="ctr"/>
            <a:endParaRPr lang="en-US" dirty="0"/>
          </a:p>
          <a:p>
            <a:pPr algn="ctr"/>
            <a:endParaRPr lang="en-US" sz="14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192"/>
    </mc:Choice>
    <mc:Fallback xmlns="">
      <p:transition spd="slow" advTm="14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60438" y="1174402"/>
            <a:ext cx="5058697" cy="3107690"/>
          </a:xfrm>
          <a:prstGeom prst="rect">
            <a:avLst/>
          </a:prstGeom>
          <a:noFill/>
        </p:spPr>
        <p:txBody>
          <a:bodyPr wrap="square">
            <a:spAutoFit/>
          </a:bodyPr>
          <a:lstStyle/>
          <a:p>
            <a:pPr marL="0" indent="0">
              <a:buNone/>
            </a:pPr>
            <a:r>
              <a:rPr lang="en-US" altLang="en-IN" dirty="0"/>
              <a:t>1.</a:t>
            </a:r>
            <a:r>
              <a:rPr lang="en-IN" dirty="0"/>
              <a:t> Implement machine learning models to predict future sales trends and product demand.</a:t>
            </a:r>
          </a:p>
          <a:p>
            <a:pPr marL="342900" indent="-342900">
              <a:buAutoNum type="arabicPeriod"/>
            </a:pPr>
            <a:endParaRPr lang="en-IN" dirty="0"/>
          </a:p>
          <a:p>
            <a:pPr marL="0" indent="0">
              <a:buNone/>
            </a:pPr>
            <a:r>
              <a:rPr lang="en-US" altLang="en-IN" dirty="0"/>
              <a:t>2.</a:t>
            </a:r>
            <a:r>
              <a:rPr lang="en-IN" dirty="0"/>
              <a:t>Integrate customer segmentation for personalized marketing and recommendations.</a:t>
            </a:r>
          </a:p>
          <a:p>
            <a:pPr marL="342900" indent="-342900">
              <a:buAutoNum type="arabicPeriod"/>
            </a:pPr>
            <a:endParaRPr lang="en-IN" dirty="0"/>
          </a:p>
          <a:p>
            <a:pPr marL="0" indent="0">
              <a:buNone/>
            </a:pPr>
            <a:r>
              <a:rPr lang="en-US" altLang="en-IN" dirty="0"/>
              <a:t>3.</a:t>
            </a:r>
            <a:r>
              <a:rPr lang="en-IN" dirty="0"/>
              <a:t>Add real-time analytics to track and optimize sales and inventory performance.</a:t>
            </a:r>
          </a:p>
          <a:p>
            <a:pPr marL="342900" indent="-342900">
              <a:buAutoNum type="arabicPeriod"/>
            </a:pPr>
            <a:endParaRPr lang="en-IN" dirty="0"/>
          </a:p>
          <a:p>
            <a:pPr marL="0" indent="0">
              <a:buNone/>
            </a:pPr>
            <a:r>
              <a:rPr lang="en-US" altLang="en-IN" dirty="0"/>
              <a:t>4.</a:t>
            </a:r>
            <a:r>
              <a:rPr lang="en-IN" dirty="0"/>
              <a:t>Use sentiment analysis on customer reviews to gain deeper insights into product satisfaction.</a:t>
            </a:r>
          </a:p>
          <a:p>
            <a:pPr marL="342900" indent="-342900">
              <a:buAutoNum type="arabicPeriod"/>
            </a:pPr>
            <a:endParaRPr lang="en-IN" dirty="0"/>
          </a:p>
          <a:p>
            <a:pPr marL="0" indent="0">
              <a:buNone/>
            </a:pPr>
            <a:r>
              <a:rPr lang="en-US" altLang="en-IN" dirty="0"/>
              <a:t>5.</a:t>
            </a:r>
            <a:r>
              <a:rPr lang="en-IN" dirty="0"/>
              <a:t> Expand analysis to include multi-channel sales data for a comprehensive sales performance overview.</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panose="020F050202020403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panose="020B0604020202020204"/>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Future Scope</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69"/>
    </mc:Choice>
    <mc:Fallback xmlns="">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471948" y="1187245"/>
            <a:ext cx="8360352" cy="1599565"/>
          </a:xfrm>
          <a:prstGeom prst="rect">
            <a:avLst/>
          </a:prstGeom>
          <a:noFill/>
        </p:spPr>
        <p:txBody>
          <a:bodyPr wrap="square">
            <a:spAutoFit/>
          </a:bodyPr>
          <a:lstStyle/>
          <a:p>
            <a:r>
              <a:rPr lang="en-US"/>
              <a:t>This project analyzes e-commerce sales data to identify trends, revenue-driving products, and seasonal sales patterns. Using Python libraries, the data is preprocessed to ensure accuracy and completeness, and metrics such as total sales and revenue per product are calculated. Key findings highlight the top revenue-generating products and categories, the influence of seasonal trends on monthly sales, and customer engagement through reviews. Visualizations such as bar charts, scatter plots, and pie charts provide clear insights. Based on the analysis, recommendations are provided to optimize product offerings, improve sales strategies, and enhance customer satisfaction.</a:t>
            </a:r>
          </a:p>
        </p:txBody>
      </p:sp>
      <p:grpSp>
        <p:nvGrpSpPr>
          <p:cNvPr id="5" name="Group 4"/>
          <p:cNvGrpSpPr/>
          <p:nvPr/>
        </p:nvGrpSpPr>
        <p:grpSpPr>
          <a:xfrm>
            <a:off x="3043191" y="2749251"/>
            <a:ext cx="2826667" cy="1815882"/>
            <a:chOff x="5001834" y="864388"/>
            <a:chExt cx="3986766" cy="3986766"/>
          </a:xfrm>
        </p:grpSpPr>
        <p:pic>
          <p:nvPicPr>
            <p:cNvPr id="6" name="Picture 5" descr="A screenshot of a device&#10;&#10;Description automatically generated"/>
            <p:cNvPicPr>
              <a:picLocks noChangeAspect="1"/>
            </p:cNvPicPr>
            <p:nvPr/>
          </p:nvPicPr>
          <p:blipFill>
            <a:blip r:embed="rId4"/>
            <a:stretch>
              <a:fillRect/>
            </a:stretch>
          </p:blipFill>
          <p:spPr>
            <a:xfrm>
              <a:off x="5001834" y="864388"/>
              <a:ext cx="3986766" cy="3986766"/>
            </a:xfrm>
            <a:prstGeom prst="rect">
              <a:avLst/>
            </a:prstGeom>
          </p:spPr>
        </p:pic>
        <p:pic>
          <p:nvPicPr>
            <p:cNvPr id="7" name="Picture 6" descr="Businessman fist on chin"/>
            <p:cNvPicPr>
              <a:picLocks noChangeAspect="1"/>
            </p:cNvPicPr>
            <p:nvPr/>
          </p:nvPicPr>
          <p:blipFill rotWithShape="1">
            <a:blip r:embed="rId5"/>
            <a:srcRect b="62888"/>
            <a:stretch>
              <a:fillRect/>
            </a:stretch>
          </p:blipFill>
          <p:spPr>
            <a:xfrm flipH="1">
              <a:off x="6478945" y="2680677"/>
              <a:ext cx="1647824" cy="2016369"/>
            </a:xfrm>
            <a:prstGeom prst="rect">
              <a:avLst/>
            </a:prstGeom>
          </p:spPr>
        </p:pic>
      </p:gr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680"/>
    </mc:Choice>
    <mc:Fallback xmlns="">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45690" y="1075424"/>
            <a:ext cx="7728155" cy="1814830"/>
          </a:xfrm>
          <a:prstGeom prst="rect">
            <a:avLst/>
          </a:prstGeom>
          <a:noFill/>
        </p:spPr>
        <p:txBody>
          <a:bodyPr wrap="square">
            <a:spAutoFit/>
          </a:bodyPr>
          <a:lstStyle/>
          <a:p>
            <a:r>
              <a:rPr lang="en-US"/>
              <a:t>In a highly competitive e-commerce environment, identifying which products and categories drive the most revenue and understanding seasonal sales trends are crucial for maximizing profitability and customer satisfaction. However, the large volume of sales data often lacks clarity without targeted analysis, making it challenging for stakeholders to make informed decisions. This project aims to analyze e-commerce sales data to uncover trends, determine top-performing products and categories, assess the impact of customer reviews on sales, and identify seasonal variations. The insights derived will guide strategic decisions to optimize inventory, marketing, and product offerings.</a:t>
            </a:r>
          </a:p>
        </p:txBody>
      </p:sp>
      <p:grpSp>
        <p:nvGrpSpPr>
          <p:cNvPr id="5" name="Group 4"/>
          <p:cNvGrpSpPr/>
          <p:nvPr/>
        </p:nvGrpSpPr>
        <p:grpSpPr>
          <a:xfrm>
            <a:off x="3410929" y="2907551"/>
            <a:ext cx="1997676" cy="1565446"/>
            <a:chOff x="4578211" y="760307"/>
            <a:chExt cx="4510006" cy="3741355"/>
          </a:xfrm>
        </p:grpSpPr>
        <p:pic>
          <p:nvPicPr>
            <p:cNvPr id="6" name="Picture 5" descr="A purple question mark with gears&#10;&#10;Description automatically generated"/>
            <p:cNvPicPr>
              <a:picLocks noChangeAspect="1"/>
            </p:cNvPicPr>
            <p:nvPr/>
          </p:nvPicPr>
          <p:blipFill rotWithShape="1">
            <a:blip r:embed="rId4"/>
            <a:srcRect l="11111" t="10028" r="10940" b="11567"/>
            <a:stretch>
              <a:fillRect/>
            </a:stretch>
          </p:blipFill>
          <p:spPr>
            <a:xfrm>
              <a:off x="5486396" y="760307"/>
              <a:ext cx="3601821" cy="3622886"/>
            </a:xfrm>
            <a:prstGeom prst="rect">
              <a:avLst/>
            </a:prstGeom>
          </p:spPr>
        </p:pic>
        <p:pic>
          <p:nvPicPr>
            <p:cNvPr id="7" name="Picture 6" descr="Businessman with clipboard"/>
            <p:cNvPicPr>
              <a:picLocks noChangeAspect="1"/>
            </p:cNvPicPr>
            <p:nvPr/>
          </p:nvPicPr>
          <p:blipFill rotWithShape="1">
            <a:blip r:embed="rId5"/>
            <a:srcRect b="60168"/>
            <a:stretch>
              <a:fillRect/>
            </a:stretch>
          </p:blipFill>
          <p:spPr>
            <a:xfrm>
              <a:off x="4578211" y="2188308"/>
              <a:ext cx="2340981" cy="2313354"/>
            </a:xfrm>
            <a:prstGeom prst="rect">
              <a:avLst/>
            </a:prstGeom>
          </p:spPr>
        </p:pic>
      </p:gr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760"/>
    </mc:Choice>
    <mc:Fallback xmlns="">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567690" y="1017905"/>
            <a:ext cx="8119110" cy="3394710"/>
          </a:xfrm>
          <a:prstGeom prst="rect">
            <a:avLst/>
          </a:prstGeom>
          <a:noFill/>
        </p:spPr>
        <p:txBody>
          <a:bodyPr wrap="square">
            <a:noAutofit/>
          </a:bodyPr>
          <a:lstStyle/>
          <a:p>
            <a:pPr marL="342900" indent="-342900">
              <a:buAutoNum type="arabicPeriod"/>
            </a:pPr>
            <a:r>
              <a:rPr lang="en-IN"/>
              <a:t> Comprehensive Data Analysis: Conduct in-depth data exploration and preprocessing to ensure accuracy and reliability. Aggregate key metrics, such as total sales, revenue, and review counts, for each product and category.</a:t>
            </a:r>
          </a:p>
          <a:p>
            <a:pPr marL="342900" indent="-342900">
              <a:buAutoNum type="arabicPeriod"/>
            </a:pPr>
            <a:endParaRPr lang="en-IN"/>
          </a:p>
          <a:p>
            <a:pPr marL="342900" indent="-342900">
              <a:buAutoNum type="arabicPeriod"/>
            </a:pPr>
            <a:endParaRPr lang="en-IN"/>
          </a:p>
          <a:p>
            <a:pPr marL="342900" indent="-342900">
              <a:buAutoNum type="arabicPeriod"/>
            </a:pPr>
            <a:r>
              <a:rPr lang="en-IN"/>
              <a:t> Insightful Visualizations: Create visualizations (e.g., bar charts, pie charts, and line plots) to easily interpret trends, seasonal sales patterns, and category performance, making complex data understandable for stakeholders.</a:t>
            </a:r>
          </a:p>
          <a:p>
            <a:pPr marL="342900" indent="-342900">
              <a:buAutoNum type="arabicPeriod"/>
            </a:pPr>
            <a:endParaRPr lang="en-IN"/>
          </a:p>
          <a:p>
            <a:pPr marL="342900" indent="-342900">
              <a:buAutoNum type="arabicPeriod"/>
            </a:pPr>
            <a:endParaRPr lang="en-IN"/>
          </a:p>
          <a:p>
            <a:pPr marL="342900" indent="-342900">
              <a:buAutoNum type="arabicPeriod"/>
            </a:pPr>
            <a:r>
              <a:rPr lang="en-IN"/>
              <a:t> Strategic Recommendations: Based on analysis, provide actionable recommendations for optimizing inventory, adjusting marketing strategies, and enhancing customer engagement, tailored to maximize sales and profitability for high-performing products and underperforming categories.</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123"/>
    </mc:Choice>
    <mc:Fallback xmlns="">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p:cNvSpPr txBox="1"/>
          <p:nvPr/>
        </p:nvSpPr>
        <p:spPr>
          <a:xfrm>
            <a:off x="634365" y="889000"/>
            <a:ext cx="8141335" cy="6154420"/>
          </a:xfrm>
          <a:prstGeom prst="rect">
            <a:avLst/>
          </a:prstGeom>
          <a:noFill/>
        </p:spPr>
        <p:txBody>
          <a:bodyPr wrap="square">
            <a:noAutofit/>
          </a:bodyPr>
          <a:lstStyle/>
          <a:p>
            <a:pPr marL="342900" indent="-342900">
              <a:buAutoNum type="arabicPeriod"/>
            </a:pPr>
            <a:r>
              <a:rPr lang="en-IN"/>
              <a:t> Data Ingestion Layer:</a:t>
            </a:r>
          </a:p>
          <a:p>
            <a:pPr marL="342900" indent="-342900">
              <a:buAutoNum type="arabicPeriod"/>
            </a:pPr>
            <a:endParaRPr lang="en-IN"/>
          </a:p>
          <a:p>
            <a:pPr marL="0" indent="0">
              <a:buNone/>
            </a:pPr>
            <a:r>
              <a:rPr lang="en-IN"/>
              <a:t>Collect e-commerce sales data from structured sources like CSV files, databases, or APIs.</a:t>
            </a:r>
          </a:p>
          <a:p>
            <a:pPr marL="0" indent="0">
              <a:buNone/>
            </a:pPr>
            <a:r>
              <a:rPr lang="en-IN"/>
              <a:t>Load data into a central data storage environment (e.g., a local system or cloud storage) for processing and analysis.</a:t>
            </a:r>
          </a:p>
          <a:p>
            <a:pPr marL="342900" indent="-342900">
              <a:buAutoNum type="arabicPeriod"/>
            </a:pPr>
            <a:endParaRPr lang="en-IN"/>
          </a:p>
          <a:p>
            <a:pPr marL="0" indent="0">
              <a:buNone/>
            </a:pPr>
            <a:r>
              <a:rPr lang="en-US" altLang="en-IN"/>
              <a:t>2.</a:t>
            </a:r>
            <a:r>
              <a:rPr lang="en-IN"/>
              <a:t> Data Processing and Analytics Layer:</a:t>
            </a:r>
          </a:p>
          <a:p>
            <a:pPr marL="0" indent="0">
              <a:buNone/>
            </a:pPr>
            <a:endParaRPr lang="en-IN"/>
          </a:p>
          <a:p>
            <a:pPr marL="0" indent="0">
              <a:buNone/>
            </a:pPr>
            <a:r>
              <a:rPr lang="en-IN"/>
              <a:t>Use Python libraries like Pandas for data preprocessing, cleaning, and feature engineering.</a:t>
            </a:r>
          </a:p>
          <a:p>
            <a:pPr marL="0" indent="0">
              <a:buNone/>
            </a:pPr>
            <a:r>
              <a:rPr lang="en-IN"/>
              <a:t>Perform data aggregation, calculate metrics (total sales, revenue), and filter high-performing products and categories.</a:t>
            </a:r>
          </a:p>
          <a:p>
            <a:pPr marL="0" indent="0">
              <a:buNone/>
            </a:pPr>
            <a:endParaRPr lang="en-US" altLang="en-IN"/>
          </a:p>
          <a:p>
            <a:pPr marL="0" indent="0">
              <a:buNone/>
            </a:pPr>
            <a:r>
              <a:rPr lang="en-US" altLang="en-IN"/>
              <a:t>3.</a:t>
            </a:r>
            <a:r>
              <a:rPr lang="en-IN"/>
              <a:t>Insights and Reporting Layer:</a:t>
            </a:r>
          </a:p>
          <a:p>
            <a:pPr marL="0" indent="0">
              <a:buNone/>
            </a:pPr>
            <a:endParaRPr lang="en-IN"/>
          </a:p>
          <a:p>
            <a:pPr marL="0" indent="0">
              <a:buNone/>
            </a:pPr>
            <a:r>
              <a:rPr lang="en-IN"/>
              <a:t>Display the final visualizations and analytics results in a report or dashboard format.</a:t>
            </a:r>
          </a:p>
          <a:p>
            <a:pPr marL="0" indent="0">
              <a:buNone/>
            </a:pPr>
            <a:r>
              <a:rPr lang="en-IN"/>
              <a:t>Summarize key insights and recommendations based on the analysis, providing actionable information for business stakeholders</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7211695"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70"/>
    </mc:Choice>
    <mc:Fallback xmlns="">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p:cNvSpPr txBox="1"/>
          <p:nvPr/>
        </p:nvSpPr>
        <p:spPr>
          <a:xfrm>
            <a:off x="494070" y="1334820"/>
            <a:ext cx="7910525" cy="3107690"/>
          </a:xfrm>
          <a:prstGeom prst="rect">
            <a:avLst/>
          </a:prstGeom>
          <a:noFill/>
        </p:spPr>
        <p:txBody>
          <a:bodyPr wrap="square">
            <a:spAutoFit/>
          </a:bodyPr>
          <a:lstStyle/>
          <a:p>
            <a:pPr marL="0" indent="0">
              <a:buNone/>
            </a:pPr>
            <a:r>
              <a:rPr lang="en-US" altLang="en-IN"/>
              <a:t>1.</a:t>
            </a:r>
            <a:r>
              <a:rPr lang="en-IN"/>
              <a:t>Introduce the project’s goal: Analyzing e-commerce sales data to uncover trends and top revenue-generating products.</a:t>
            </a:r>
          </a:p>
          <a:p>
            <a:pPr marL="0" indent="0">
              <a:buNone/>
            </a:pPr>
            <a:endParaRPr lang="en-IN"/>
          </a:p>
          <a:p>
            <a:pPr marL="0" indent="0">
              <a:buNone/>
            </a:pPr>
            <a:r>
              <a:rPr lang="en-US" altLang="en-IN"/>
              <a:t>2.</a:t>
            </a:r>
            <a:r>
              <a:rPr lang="en-IN"/>
              <a:t>Show data preprocessing: Demonstrate cleaning and feature engineering steps, including calculating total sales and revenue.</a:t>
            </a:r>
          </a:p>
          <a:p>
            <a:pPr marL="342900" indent="-342900">
              <a:buAutoNum type="arabicPeriod"/>
            </a:pPr>
            <a:endParaRPr lang="en-IN"/>
          </a:p>
          <a:p>
            <a:pPr marL="0" indent="0">
              <a:buNone/>
            </a:pPr>
            <a:r>
              <a:rPr lang="en-US" altLang="en-IN"/>
              <a:t>3.</a:t>
            </a:r>
            <a:r>
              <a:rPr lang="en-IN"/>
              <a:t> Present key visualizations: Display charts for top products, category performance, and monthly sales trends.</a:t>
            </a:r>
          </a:p>
          <a:p>
            <a:pPr marL="342900" indent="-342900">
              <a:buAutoNum type="arabicPeriod"/>
            </a:pPr>
            <a:endParaRPr lang="en-IN"/>
          </a:p>
          <a:p>
            <a:pPr marL="0" indent="0">
              <a:buNone/>
            </a:pPr>
            <a:r>
              <a:rPr lang="en-US" altLang="en-IN"/>
              <a:t>4.</a:t>
            </a:r>
            <a:r>
              <a:rPr lang="en-IN"/>
              <a:t> Summarize key insights: Highlight high-revenue products, seasonal peaks, and low-performing categories.</a:t>
            </a:r>
          </a:p>
          <a:p>
            <a:pPr marL="342900" indent="-342900">
              <a:buAutoNum type="arabicPeriod"/>
            </a:pPr>
            <a:endParaRPr lang="en-IN"/>
          </a:p>
          <a:p>
            <a:pPr marL="0" indent="0">
              <a:buNone/>
            </a:pPr>
            <a:r>
              <a:rPr lang="en-US" altLang="en-IN"/>
              <a:t>5.</a:t>
            </a:r>
            <a:r>
              <a:rPr lang="en-IN"/>
              <a:t>Conclude with recommendations: Suggest strategies for inventory, marketing, and product focus based on findings.</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824"/>
    </mc:Choice>
    <mc:Fallback xmlns="">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pic>
        <p:nvPicPr>
          <p:cNvPr id="4" name="Picture 3" descr="Screenshot 2024-11-11 114453"/>
          <p:cNvPicPr>
            <a:picLocks noChangeAspect="1"/>
          </p:cNvPicPr>
          <p:nvPr/>
        </p:nvPicPr>
        <p:blipFill>
          <a:blip r:embed="rId5"/>
          <a:stretch>
            <a:fillRect/>
          </a:stretch>
        </p:blipFill>
        <p:spPr>
          <a:xfrm>
            <a:off x="309880" y="836930"/>
            <a:ext cx="8434705" cy="37534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55"/>
    </mc:Choice>
    <mc:Fallback xmlns="">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311785" y="1182370"/>
            <a:ext cx="8639810" cy="1863090"/>
          </a:xfrm>
          <a:prstGeom prst="rect">
            <a:avLst/>
          </a:prstGeom>
          <a:noFill/>
        </p:spPr>
        <p:txBody>
          <a:bodyPr wrap="square">
            <a:noAutofit/>
          </a:bodyPr>
          <a:lstStyle/>
          <a:p>
            <a:r>
              <a:rPr lang="en-US"/>
              <a:t>In conclusion, this project provided valuable insights into e-commerce sales trends, helping to identify high-performing products, top revenue-generating categories, and seasonal sales patterns. The analysis revealed that products like books and sports equipment are consistent revenue drivers, while categories such as kitchen appliances may benefit from targeted marketing or promotions. Seasonal trends showed peak sales in specific months, which can guide inventory and marketing strategies. By implementing the recommendations derived from these findings, the business can optimize product offerings, align promotional efforts with customer demand, and improve overall profitability.</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746"/>
    </mc:Choice>
    <mc:Fallback xmlns="">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1.xml><?xml version="1.0" encoding="utf-8"?>
<ds:datastoreItem xmlns:ds="http://schemas.openxmlformats.org/officeDocument/2006/customXml" ds:itemID="{82B6CD32-2537-46E7-8CC3-A58D44622414}">
  <ds:schemaRefs/>
</ds:datastoreItem>
</file>

<file path=customXml/itemProps2.xml><?xml version="1.0" encoding="utf-8"?>
<ds:datastoreItem xmlns:ds="http://schemas.openxmlformats.org/officeDocument/2006/customXml" ds:itemID="{3706AB80-2608-47D7-8AC8-FA6BC8A9B27C}">
  <ds:schemaRefs/>
</ds:datastoreItem>
</file>

<file path=customXml/itemProps3.xml><?xml version="1.0" encoding="utf-8"?>
<ds:datastoreItem xmlns:ds="http://schemas.openxmlformats.org/officeDocument/2006/customXml" ds:itemID="{A6559A34-456E-49A1-8157-9E3D18BFAD36}">
  <ds:schemaRefs>
    <ds:schemaRef ds:uri="http://purl.org/dc/dcmitype/"/>
    <ds:schemaRef ds:uri="http://schemas.openxmlformats.org/package/2006/metadata/core-properties"/>
    <ds:schemaRef ds:uri="fe56e3b0-34a1-4d6f-a501-a0b2b7006a18"/>
    <ds:schemaRef ds:uri="http://schemas.microsoft.com/office/2006/documentManagement/types"/>
    <ds:schemaRef ds:uri="http://purl.org/dc/elements/1.1/"/>
    <ds:schemaRef ds:uri="http://purl.org/dc/terms/"/>
    <ds:schemaRef ds:uri="http://schemas.microsoft.com/office/infopath/2007/PartnerControls"/>
    <ds:schemaRef ds:uri="94eeb56d-118c-48c3-937f-7f05817f7373"/>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60</TotalTime>
  <Words>827</Words>
  <Application>Microsoft Office PowerPoint</Application>
  <PresentationFormat>On-screen Show (16:9)</PresentationFormat>
  <Paragraphs>72</Paragraphs>
  <Slides>11</Slides>
  <Notes>3</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Admin</cp:lastModifiedBy>
  <cp:revision>17</cp:revision>
  <dcterms:created xsi:type="dcterms:W3CDTF">2024-11-11T05:03:00Z</dcterms:created>
  <dcterms:modified xsi:type="dcterms:W3CDTF">2024-11-12T06:12:22Z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89AA147A4DBD4B00A3D5360EE9DB59C8_13</vt:lpwstr>
  </property>
  <property fmtid="{D5CDD505-2E9C-101B-9397-08002B2CF9AE}" pid="11" name="KSOProductBuildVer">
    <vt:lpwstr>1033-12.2.0.18607</vt:lpwstr>
  </property>
</Properties>
</file>

<file path=docProps/thumbnail.jpeg>
</file>